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5" r:id="rId6"/>
    <p:sldId id="278" r:id="rId7"/>
    <p:sldId id="287" r:id="rId8"/>
    <p:sldId id="260" r:id="rId9"/>
    <p:sldId id="261" r:id="rId10"/>
    <p:sldId id="284" r:id="rId11"/>
    <p:sldId id="288" r:id="rId12"/>
    <p:sldId id="281" r:id="rId13"/>
    <p:sldId id="264" r:id="rId14"/>
    <p:sldId id="265" r:id="rId15"/>
    <p:sldId id="283" r:id="rId16"/>
    <p:sldId id="26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95" autoAdjust="0"/>
  </p:normalViewPr>
  <p:slideViewPr>
    <p:cSldViewPr snapToGrid="0">
      <p:cViewPr>
        <p:scale>
          <a:sx n="66" d="100"/>
          <a:sy n="66" d="100"/>
        </p:scale>
        <p:origin x="668" y="3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FINANCE PROJECT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Presentation by Team 5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5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Monthly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timeline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0C08F9-9A5C-43CF-9AAC-62153680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41866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A89E8D-ECBE-4B32-82C7-E8DD0B202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78005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2B38730-2A0E-4853-AD2C-FC744EF52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3799" y="2592967"/>
            <a:ext cx="0" cy="100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E48653-A8EB-4DE2-BFE6-A0E61D8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129593" y="2592967"/>
            <a:ext cx="0" cy="26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90DF0B-5B2E-49A9-B210-E32FFFAC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63" idx="0"/>
          </p:cNvCxnSpPr>
          <p:nvPr/>
        </p:nvCxnSpPr>
        <p:spPr>
          <a:xfrm flipV="1">
            <a:off x="1437095" y="2410633"/>
            <a:ext cx="9692499" cy="16927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1E53639-8872-4E58-9A2D-8001BB854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2938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1632FE-1D0A-41E4-BF25-F0F7AA952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93124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86E56F-86DF-43E4-85F3-DD6AA1CF8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41536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EBE9657-CF02-4369-A33E-0B368710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50134" y="2277833"/>
            <a:ext cx="604157" cy="6041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9922DC-4CA9-4B40-A5D5-72BBFAE6A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58732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27F60B2-65D3-4950-9103-3EFDF7F7D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330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1CD723-7F96-4567-92C6-62CCB0855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5928" y="2277833"/>
            <a:ext cx="604157" cy="60415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D641E32-C3C9-4F0F-A366-D6AF93DD9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4526" y="2277832"/>
            <a:ext cx="604157" cy="60415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F65AA-A09B-4D00-8027-CC0A25E8C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01722" y="2277833"/>
            <a:ext cx="604157" cy="6041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7F39A3-7EA6-4379-9663-6D559F439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0320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E1B2E89-57B9-4D7A-8428-5CD76566C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189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419E70-E8A3-4D0F-B3B6-B2E3C5F05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27518" y="2277833"/>
            <a:ext cx="604157" cy="6041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1A8A05-09CF-4FED-814A-C13B5ADAD0D0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462F79-38EC-4B6D-A17B-F5010967D4B4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040622-091C-4302-89B8-994214504947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47416C-CC20-4528-9E6B-29806BA3BA3B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B43C75-ADC1-45C4-B8A7-20F5B91BAD47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B3AF7F-FFF7-43A1-AD4E-EC73024C5568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2DB966-25A0-4984-9B63-C732CFF22BF5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1E98164-920D-4ED4-A5AA-5A7397381533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55204BF-7B89-48BE-B911-AB38665495CE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608EA6-D8A9-40C5-86D4-F6A06BB55DF0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4EBEE0-F0BD-4B44-A294-BA11560FEC18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50852B-B5D2-43AC-8631-C907E6A781C8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C54D7B6-3713-48BB-9DDB-12D73AFA8E99}"/>
              </a:ext>
            </a:extLst>
          </p:cNvPr>
          <p:cNvSpPr txBox="1"/>
          <p:nvPr/>
        </p:nvSpPr>
        <p:spPr>
          <a:xfrm>
            <a:off x="472986" y="3679886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3E76C-2256-4F05-B7C3-0DFF370582FE}"/>
              </a:ext>
            </a:extLst>
          </p:cNvPr>
          <p:cNvSpPr txBox="1"/>
          <p:nvPr/>
        </p:nvSpPr>
        <p:spPr>
          <a:xfrm>
            <a:off x="3209125" y="5337099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7DF1E14-A144-47F8-A8C2-C2DB76FEE3E7}"/>
              </a:ext>
            </a:extLst>
          </p:cNvPr>
          <p:cNvSpPr txBox="1"/>
          <p:nvPr/>
        </p:nvSpPr>
        <p:spPr>
          <a:xfrm>
            <a:off x="5934919" y="3684742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B72532C-25BA-4593-9A4A-521BC652C2BC}"/>
              </a:ext>
            </a:extLst>
          </p:cNvPr>
          <p:cNvSpPr txBox="1"/>
          <p:nvPr/>
        </p:nvSpPr>
        <p:spPr>
          <a:xfrm>
            <a:off x="8660713" y="5341955"/>
            <a:ext cx="2468880" cy="10375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Product launch</a:t>
            </a:r>
          </a:p>
          <a:p>
            <a:pPr algn="r">
              <a:lnSpc>
                <a:spcPct val="150000"/>
              </a:lnSpc>
            </a:pPr>
            <a:r>
              <a:rPr lang="en-US" sz="1000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0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B9FF2D19-E789-4622-8C93-442F36075B59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F06F1B9E-833C-4A81-9647-F6FB852D5F0B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AA9D92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6D8B9F4E-BB0E-4EA0-8D17-2285623C4321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CC09C7BA-2451-49E9-9E79-6E08651BED50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BEB9AA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141" name="Date Placeholder 140">
            <a:extLst>
              <a:ext uri="{FF2B5EF4-FFF2-40B4-BE49-F238E27FC236}">
                <a16:creationId xmlns:a16="http://schemas.microsoft.com/office/drawing/2014/main" id="{3E96791E-3AF0-4956-AFA7-A8A89E8EB1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871AD0A-72DC-49A1-AA89-5509B2193035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142" name="Slide Number Placeholder 141">
            <a:extLst>
              <a:ext uri="{FF2B5EF4-FFF2-40B4-BE49-F238E27FC236}">
                <a16:creationId xmlns:a16="http://schemas.microsoft.com/office/drawing/2014/main" id="{9FD033B5-99FB-4B26-BF74-3DA89EEE7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9BF1C0-EE32-4EEE-9539-CE8473AA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</p:txBody>
      </p:sp>
      <p:pic>
        <p:nvPicPr>
          <p:cNvPr id="20" name="Picture Placeholder 19" descr="yellow flowers&#10;">
            <a:extLst>
              <a:ext uri="{FF2B5EF4-FFF2-40B4-BE49-F238E27FC236}">
                <a16:creationId xmlns:a16="http://schemas.microsoft.com/office/drawing/2014/main" id="{1612D3C6-D0D2-4983-8DA7-E3A3B7303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3543300"/>
            <a:ext cx="3924300" cy="3314700"/>
          </a:xfrm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End of fiscal celebration on July 15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day of learning on August 14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Employee Yoga on September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Seminar series begins September 10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th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</a:t>
            </a:r>
          </a:p>
          <a:p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Business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Increase customer satisfaction by 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Initiative partnership with 3</a:t>
            </a:r>
            <a:r>
              <a:rPr lang="en-US" sz="1600" baseline="300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rd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 party organizations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5615077-39AD-4FB2-A061-5884E8516F91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</a:p>
        </p:txBody>
      </p:sp>
      <p:pic>
        <p:nvPicPr>
          <p:cNvPr id="30" name="Picture Placeholder 29" descr="close up of leaves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Business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Increase customer </a:t>
            </a:r>
            <a:b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</a:b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satisfaction by 2%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Maintain growth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Added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priorities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Improve our social media presence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Employee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Interns begin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Indoor rec leagues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Chess tournaments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Big Game watching party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A48F-6C9B-4B6F-9063-4E2B2F6C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A4779ED5-F550-4DD0-A629-AFB3A45D7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862604"/>
              </p:ext>
            </p:extLst>
          </p:nvPr>
        </p:nvGraphicFramePr>
        <p:xfrm>
          <a:off x="1028700" y="2569118"/>
          <a:ext cx="1013460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300720054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1309975012"/>
                    </a:ext>
                  </a:extLst>
                </a:gridCol>
              </a:tblGrid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business is good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Profits are up in the last quarter by 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customers keep coming back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increased customer retention by 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15998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getting our work done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finished the consolidation project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leaders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are top leaders in the industry across the board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01207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We’re delivering for our customers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C9C2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ea typeface="+mn-ea"/>
                          <a:cs typeface="Biome Light" panose="020B0303030204020804" pitchFamily="34" charset="0"/>
                        </a:rPr>
                        <a:t>Customer satisfaction increased from 70 to 80%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Our team is growing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Biome Light" panose="020B0303030204020804" pitchFamily="34" charset="0"/>
                        </a:rPr>
                        <a:t>We welcomed 3 new team members last quarter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895934"/>
                  </a:ext>
                </a:extLst>
              </a:tr>
            </a:tbl>
          </a:graphicData>
        </a:graphic>
      </p:graphicFrame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8D56EBED-E2E8-4532-9D58-AEA4BF592BE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EFFCE6-B714-4312-995E-9A4A689D43F0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448455D-834D-4F56-90F8-4F239B5CA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Thanks to your commitment and strong work ethic, we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know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 next year will be even better than the last.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We look forward to working together.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34300E-1F96-433C-BBA9-C319B37E13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Ana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sales@contoso.com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Picture Placeholder 12" descr="various facial beauty products">
            <a:extLst>
              <a:ext uri="{FF2B5EF4-FFF2-40B4-BE49-F238E27FC236}">
                <a16:creationId xmlns:a16="http://schemas.microsoft.com/office/drawing/2014/main" id="{D5094D89-3467-444F-9A3D-B2B71654A7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Picture Placeholder 14" descr="woman washing her face">
            <a:extLst>
              <a:ext uri="{FF2B5EF4-FFF2-40B4-BE49-F238E27FC236}">
                <a16:creationId xmlns:a16="http://schemas.microsoft.com/office/drawing/2014/main" id="{6C7D5080-FE21-4E07-928E-9E970CC7E5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300" y="3543302"/>
            <a:ext cx="4953000" cy="2849562"/>
          </a:xfrm>
        </p:spPr>
      </p:pic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8/22/2023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ile photo for Harsh Singh">
            <a:extLst>
              <a:ext uri="{FF2B5EF4-FFF2-40B4-BE49-F238E27FC236}">
                <a16:creationId xmlns:a16="http://schemas.microsoft.com/office/drawing/2014/main" id="{C73F5E99-B183-1D4D-8723-12AEDA614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r="18750" b="5"/>
          <a:stretch/>
        </p:blipFill>
        <p:spPr bwMode="auto">
          <a:xfrm>
            <a:off x="3477126" y="2864775"/>
            <a:ext cx="3173931" cy="284797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</p:pic>
      <p:pic>
        <p:nvPicPr>
          <p:cNvPr id="6" name="Picture Placeholder 5" descr="A person in a pink shirt&#10;&#10;Description automatically generated">
            <a:extLst>
              <a:ext uri="{FF2B5EF4-FFF2-40B4-BE49-F238E27FC236}">
                <a16:creationId xmlns:a16="http://schemas.microsoft.com/office/drawing/2014/main" id="{E5B029EE-A05A-24C8-76A6-383F462147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7538" r="7538"/>
          <a:stretch>
            <a:fillRect/>
          </a:stretch>
        </p:blipFill>
        <p:spPr>
          <a:xfrm>
            <a:off x="8559763" y="2864923"/>
            <a:ext cx="2884747" cy="2847975"/>
          </a:xfrm>
          <a:ln>
            <a:solidFill>
              <a:schemeClr val="accent1"/>
            </a:solidFill>
          </a:ln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F05980-54E0-4F3D-BAF3-4CE06FA77025}" type="datetime1">
              <a:rPr lang="en-US" smtClean="0"/>
              <a:pPr>
                <a:spcAft>
                  <a:spcPts val="600"/>
                </a:spcAft>
              </a:pPr>
              <a:t>8/22/2023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anchor="ctr">
            <a:normAutofit/>
          </a:bodyPr>
          <a:lstStyle/>
          <a:p>
            <a:r>
              <a:rPr lang="en-US" b="1" dirty="0"/>
              <a:t>Team</a:t>
            </a:r>
          </a:p>
        </p:txBody>
      </p:sp>
      <p:sp>
        <p:nvSpPr>
          <p:cNvPr id="1041" name="Text Placeholder 10">
            <a:extLst>
              <a:ext uri="{FF2B5EF4-FFF2-40B4-BE49-F238E27FC236}">
                <a16:creationId xmlns:a16="http://schemas.microsoft.com/office/drawing/2014/main" id="{FF67B710-85E3-AC02-107D-C339AA590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0641" y="2153575"/>
            <a:ext cx="1866900" cy="711200"/>
          </a:xfrm>
        </p:spPr>
        <p:txBody>
          <a:bodyPr/>
          <a:lstStyle/>
          <a:p>
            <a:r>
              <a:rPr lang="en-US" sz="2000" b="1" dirty="0"/>
              <a:t>Harsh Singh</a:t>
            </a:r>
          </a:p>
        </p:txBody>
      </p:sp>
      <p:sp>
        <p:nvSpPr>
          <p:cNvPr id="1043" name="Text Placeholder 11">
            <a:extLst>
              <a:ext uri="{FF2B5EF4-FFF2-40B4-BE49-F238E27FC236}">
                <a16:creationId xmlns:a16="http://schemas.microsoft.com/office/drawing/2014/main" id="{02A5DE97-2C03-5907-3207-58A5164866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1736" y="2153575"/>
            <a:ext cx="2802774" cy="711200"/>
          </a:xfrm>
        </p:spPr>
        <p:txBody>
          <a:bodyPr/>
          <a:lstStyle/>
          <a:p>
            <a:r>
              <a:rPr lang="en-US" sz="2000" b="1" dirty="0"/>
              <a:t>Rukmananda Reddy</a:t>
            </a:r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83" y="263007"/>
            <a:ext cx="3935647" cy="1340615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1749893"/>
            <a:ext cx="3924300" cy="4660532"/>
          </a:xfrm>
        </p:spPr>
        <p:txBody>
          <a:bodyPr>
            <a:noAutofit/>
          </a:bodyPr>
          <a:lstStyle/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Programming Language  - Java 11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Database - Oracle 19 c Database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SQL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Database Interaction - JDBC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Service Layer - JAX-RS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Server - Apache Tomcat Server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Testing - Junit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UI - HTML, CSS</a:t>
            </a:r>
          </a:p>
          <a:p>
            <a:r>
              <a:rPr lang="en-US" sz="1500" b="1" dirty="0">
                <a:solidFill>
                  <a:schemeClr val="accent6">
                    <a:lumMod val="50000"/>
                  </a:schemeClr>
                </a:solidFill>
              </a:rPr>
              <a:t>UI - JavaScript</a:t>
            </a:r>
          </a:p>
          <a:p>
            <a:r>
              <a:rPr lang="en-US" sz="1500" b="1" dirty="0" err="1">
                <a:solidFill>
                  <a:schemeClr val="accent6">
                    <a:lumMod val="50000"/>
                  </a:schemeClr>
                </a:solidFill>
              </a:rPr>
              <a:t>Github</a:t>
            </a:r>
            <a:endParaRPr lang="en-US" sz="15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31" y="376047"/>
            <a:ext cx="6674802" cy="6553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Objectives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64D1BEC-D85B-D973-5CB0-BE4396FD3C63}"/>
              </a:ext>
            </a:extLst>
          </p:cNvPr>
          <p:cNvSpPr txBox="1">
            <a:spLocks/>
          </p:cNvSpPr>
          <p:nvPr/>
        </p:nvSpPr>
        <p:spPr>
          <a:xfrm>
            <a:off x="475231" y="1192589"/>
            <a:ext cx="11450470" cy="542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customers to apply/withdraw Loan Applications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customers to view his Loan Applications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customers to reset their passwords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customers to create a account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Clerk to view all customers and all Loan Applications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clerk to add a new customer and create a new Loan Application for existing customer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manager to view all Loan Applications and approve or reject Loans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IN" sz="1800" dirty="0">
                <a:solidFill>
                  <a:schemeClr val="tx1"/>
                </a:solidFill>
              </a:rPr>
              <a:t>Enable different search criteria to search for applications and customers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7" y="2073276"/>
            <a:ext cx="10499725" cy="1355724"/>
          </a:xfrm>
        </p:spPr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AB0102-8ACA-4214-A839-9665520705F6}" type="datetime1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515DA6F-E486-4C5A-B98C-B1ACDA64D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F59AC89-2307-4F1C-962F-D954A6C8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Contoso was great to work with. Patrice was my representative and she anticipated my needs and worked diligently to fix my issue.</a:t>
            </a:r>
          </a:p>
        </p:txBody>
      </p:sp>
      <p:pic>
        <p:nvPicPr>
          <p:cNvPr id="13" name="Picture Placeholder 12" descr="pink flower">
            <a:extLst>
              <a:ext uri="{FF2B5EF4-FFF2-40B4-BE49-F238E27FC236}">
                <a16:creationId xmlns:a16="http://schemas.microsoft.com/office/drawing/2014/main" id="{51A5A3C0-E655-407D-9CFE-9E0D62FA1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147" y="-31173"/>
            <a:ext cx="3938588" cy="6400800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D25A50B-BB2E-4F06-82AE-76A92D7CC3B8}"/>
              </a:ext>
            </a:extLst>
          </p:cNvPr>
          <p:cNvSpPr txBox="1"/>
          <p:nvPr/>
        </p:nvSpPr>
        <p:spPr>
          <a:xfrm>
            <a:off x="6096000" y="4076935"/>
            <a:ext cx="5149850" cy="5054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lvl="0">
              <a:lnSpc>
                <a:spcPct val="150000"/>
              </a:lnSpc>
              <a:spcBef>
                <a:spcPts val="0"/>
              </a:spcBef>
              <a:buNone/>
              <a:defRPr lang="en-US"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 dirty="0"/>
              <a:t>A satisfied customer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93BF043-A0E2-48C9-80FB-0A3EF98DDCEF}" type="datetime1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  <a:p>
            <a:r>
              <a:rPr lang="en-US" sz="1400" dirty="0"/>
              <a:t>CFO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A6C2C2-4BD8-4FEE-965C-BE8235FB38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  <a:p>
            <a:r>
              <a:rPr lang="en-US" sz="1400" dirty="0"/>
              <a:t>CTO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F7E2B50-41CF-47DF-94E2-23B31B1BE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  <a:p>
            <a:r>
              <a:rPr lang="en-US" sz="1400" dirty="0"/>
              <a:t>COO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04C012-EAAC-4BFF-A8C9-DE3B7374A6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Alejandra</a:t>
            </a:r>
          </a:p>
          <a:p>
            <a:r>
              <a:rPr lang="en-US" sz="1400" dirty="0"/>
              <a:t>CPO</a:t>
            </a:r>
            <a:endParaRPr lang="en-US" dirty="0"/>
          </a:p>
        </p:txBody>
      </p:sp>
      <p:pic>
        <p:nvPicPr>
          <p:cNvPr id="16" name="Picture Placeholder 15" descr="portait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2" name="Picture Placeholder 21" descr="portait">
            <a:extLst>
              <a:ext uri="{FF2B5EF4-FFF2-40B4-BE49-F238E27FC236}">
                <a16:creationId xmlns:a16="http://schemas.microsoft.com/office/drawing/2014/main" id="{35D97CCB-3953-49C4-A165-AACA0FB04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5" name="Picture Placeholder 24" descr="portait">
            <a:extLst>
              <a:ext uri="{FF2B5EF4-FFF2-40B4-BE49-F238E27FC236}">
                <a16:creationId xmlns:a16="http://schemas.microsoft.com/office/drawing/2014/main" id="{EB0711FA-DCE1-48D3-8BAB-D74666349A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9" name="Picture Placeholder 28" descr="portait">
            <a:extLst>
              <a:ext uri="{FF2B5EF4-FFF2-40B4-BE49-F238E27FC236}">
                <a16:creationId xmlns:a16="http://schemas.microsoft.com/office/drawing/2014/main" id="{3FDC01EF-08D5-42D3-B019-D274328E74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8/22/2023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{A5CA6BF1-9139-43E8-808C-2051BE603D68}tf16411245_win32</Template>
  <TotalTime>99</TotalTime>
  <Words>491</Words>
  <Application>Microsoft Office PowerPoint</Application>
  <PresentationFormat>Widescreen</PresentationFormat>
  <Paragraphs>135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Biome Light</vt:lpstr>
      <vt:lpstr>Calibri</vt:lpstr>
      <vt:lpstr>Wingdings</vt:lpstr>
      <vt:lpstr>Office Theme</vt:lpstr>
      <vt:lpstr>FINANCE PROJECT</vt:lpstr>
      <vt:lpstr>Team</vt:lpstr>
      <vt:lpstr>Tech Stack</vt:lpstr>
      <vt:lpstr>Objectives</vt:lpstr>
      <vt:lpstr>Live Demo</vt:lpstr>
      <vt:lpstr>PowerPoint Presentation</vt:lpstr>
      <vt:lpstr>Contoso was great to work with. Patrice was my representative and she anticipated my needs and worked diligently to fix my issue.</vt:lpstr>
      <vt:lpstr>Team</vt:lpstr>
      <vt:lpstr>What’s next</vt:lpstr>
      <vt:lpstr>Monthly timeline</vt:lpstr>
      <vt:lpstr>Goals for Q1</vt:lpstr>
      <vt:lpstr>Goals for Q2</vt:lpstr>
      <vt:lpstr>Summary</vt:lpstr>
      <vt:lpstr>Closing</vt:lpstr>
    </vt:vector>
  </TitlesOfParts>
  <Company>Oracle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PROJECT</dc:title>
  <dc:creator>Rukmananda Reddy Abbidi</dc:creator>
  <cp:lastModifiedBy>Rukmananda Reddy Abbidi</cp:lastModifiedBy>
  <cp:revision>3</cp:revision>
  <dcterms:created xsi:type="dcterms:W3CDTF">2023-08-22T09:50:12Z</dcterms:created>
  <dcterms:modified xsi:type="dcterms:W3CDTF">2023-08-22T13:08:00Z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